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0" r:id="rId2"/>
    <p:sldId id="272" r:id="rId3"/>
    <p:sldId id="256" r:id="rId4"/>
    <p:sldId id="263" r:id="rId5"/>
    <p:sldId id="265" r:id="rId6"/>
    <p:sldId id="264" r:id="rId7"/>
    <p:sldId id="266" r:id="rId8"/>
    <p:sldId id="267" r:id="rId9"/>
    <p:sldId id="268" r:id="rId10"/>
    <p:sldId id="257" r:id="rId11"/>
    <p:sldId id="271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B0B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8A00370-8C8E-45CD-B061-BEEA6516578A}" type="datetimeFigureOut">
              <a:rPr lang="en-US" smtClean="0"/>
              <a:t>12/14/2014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12/14/2014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12/14/2014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12/14/2014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12/14/2014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00370-8C8E-45CD-B061-BEEA6516578A}" type="datetimeFigureOut">
              <a:rPr lang="en-US" smtClean="0"/>
              <a:t>12/14/2014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8A00370-8C8E-45CD-B061-BEEA6516578A}" type="datetimeFigureOut">
              <a:rPr lang="en-US" smtClean="0"/>
              <a:t>12/14/2014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8D60B1F-0BF6-437B-A107-5C41A5FE76A1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comps.canstockphoto.com/can-stock-photo_csp11624617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500" r="2282" b="6903"/>
          <a:stretch/>
        </p:blipFill>
        <p:spPr bwMode="auto">
          <a:xfrm>
            <a:off x="457200" y="5011003"/>
            <a:ext cx="8150841" cy="1542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334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5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</a:t>
            </a:r>
            <a:endParaRPr lang="en-US" sz="6500" b="1" u="sng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828800"/>
            <a:ext cx="8305800" cy="3508977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Describe each component of </a:t>
            </a:r>
            <a:r>
              <a:rPr lang="en-US" sz="54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C.A.S.T.</a:t>
            </a:r>
            <a:endParaRPr lang="en-US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8855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533400"/>
            <a:ext cx="8534400" cy="556260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b="1" dirty="0" smtClean="0">
                <a:solidFill>
                  <a:srgbClr val="7030A0"/>
                </a:solidFill>
              </a:rPr>
              <a:t>	To </a:t>
            </a:r>
            <a:r>
              <a:rPr lang="en-US" b="1" dirty="0">
                <a:solidFill>
                  <a:srgbClr val="7030A0"/>
                </a:solidFill>
              </a:rPr>
              <a:t>begin with, social relations </a:t>
            </a:r>
            <a:r>
              <a:rPr lang="en-US" b="1" dirty="0" smtClean="0">
                <a:solidFill>
                  <a:srgbClr val="7030A0"/>
                </a:solidFill>
              </a:rPr>
              <a:t>are </a:t>
            </a:r>
            <a:r>
              <a:rPr lang="en-US" b="1" dirty="0">
                <a:solidFill>
                  <a:srgbClr val="7030A0"/>
                </a:solidFill>
              </a:rPr>
              <a:t>important for </a:t>
            </a:r>
            <a:r>
              <a:rPr lang="en-US" b="1" dirty="0" smtClean="0">
                <a:solidFill>
                  <a:srgbClr val="7030A0"/>
                </a:solidFill>
              </a:rPr>
              <a:t>people </a:t>
            </a:r>
            <a:r>
              <a:rPr lang="en-US" b="1" dirty="0">
                <a:solidFill>
                  <a:srgbClr val="7030A0"/>
                </a:solidFill>
              </a:rPr>
              <a:t>to be </a:t>
            </a:r>
            <a:r>
              <a:rPr lang="en-US" b="1" dirty="0" smtClean="0">
                <a:solidFill>
                  <a:srgbClr val="7030A0"/>
                </a:solidFill>
              </a:rPr>
              <a:t>happy. People need good </a:t>
            </a:r>
            <a:r>
              <a:rPr lang="en-US" b="1" dirty="0">
                <a:solidFill>
                  <a:srgbClr val="7030A0"/>
                </a:solidFill>
              </a:rPr>
              <a:t>relations with </a:t>
            </a:r>
            <a:r>
              <a:rPr lang="en-US" b="1" dirty="0" smtClean="0">
                <a:solidFill>
                  <a:srgbClr val="7030A0"/>
                </a:solidFill>
              </a:rPr>
              <a:t>others for </a:t>
            </a:r>
            <a:r>
              <a:rPr lang="en-US" b="1" dirty="0">
                <a:solidFill>
                  <a:srgbClr val="7030A0"/>
                </a:solidFill>
              </a:rPr>
              <a:t>peace </a:t>
            </a:r>
            <a:r>
              <a:rPr lang="en-US" b="1" dirty="0" smtClean="0">
                <a:solidFill>
                  <a:srgbClr val="7030A0"/>
                </a:solidFill>
              </a:rPr>
              <a:t>of </a:t>
            </a:r>
            <a:r>
              <a:rPr lang="en-US" b="1" dirty="0">
                <a:solidFill>
                  <a:srgbClr val="7030A0"/>
                </a:solidFill>
              </a:rPr>
              <a:t>mind. </a:t>
            </a:r>
            <a:r>
              <a:rPr lang="en-US" b="1" dirty="0" smtClean="0">
                <a:solidFill>
                  <a:srgbClr val="7030A0"/>
                </a:solidFill>
              </a:rPr>
              <a:t>When people </a:t>
            </a:r>
            <a:r>
              <a:rPr lang="en-US" b="1" dirty="0">
                <a:solidFill>
                  <a:srgbClr val="7030A0"/>
                </a:solidFill>
              </a:rPr>
              <a:t>have </a:t>
            </a:r>
            <a:r>
              <a:rPr lang="en-US" b="1" dirty="0" smtClean="0">
                <a:solidFill>
                  <a:srgbClr val="7030A0"/>
                </a:solidFill>
              </a:rPr>
              <a:t>friends </a:t>
            </a:r>
            <a:r>
              <a:rPr lang="en-US" b="1" dirty="0">
                <a:solidFill>
                  <a:srgbClr val="7030A0"/>
                </a:solidFill>
              </a:rPr>
              <a:t>with whom </a:t>
            </a:r>
            <a:r>
              <a:rPr lang="en-US" b="1" dirty="0" smtClean="0">
                <a:solidFill>
                  <a:srgbClr val="7030A0"/>
                </a:solidFill>
              </a:rPr>
              <a:t>they </a:t>
            </a:r>
            <a:r>
              <a:rPr lang="en-US" b="1" dirty="0">
                <a:solidFill>
                  <a:srgbClr val="7030A0"/>
                </a:solidFill>
              </a:rPr>
              <a:t>can share </a:t>
            </a:r>
            <a:r>
              <a:rPr lang="en-US" b="1" dirty="0" smtClean="0">
                <a:solidFill>
                  <a:srgbClr val="7030A0"/>
                </a:solidFill>
              </a:rPr>
              <a:t>their worries and joy, they are happier. Social relationships affect a person’s emotional well-being, and physical health as well. Studies have consistently proven that, “social relationships—quantity </a:t>
            </a:r>
            <a:r>
              <a:rPr lang="en-US" b="1" dirty="0">
                <a:solidFill>
                  <a:srgbClr val="7030A0"/>
                </a:solidFill>
              </a:rPr>
              <a:t>and quality—affect mental health, health </a:t>
            </a:r>
            <a:r>
              <a:rPr lang="en-US" b="1" dirty="0" smtClean="0">
                <a:solidFill>
                  <a:srgbClr val="7030A0"/>
                </a:solidFill>
              </a:rPr>
              <a:t>behavior [and] physical health” (Umberson 2011). Even though, social relationships contributes to a person’s happiness, independence also improves someone’s joy in life. </a:t>
            </a:r>
            <a:endParaRPr 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924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33400" y="203200"/>
            <a:ext cx="8153400" cy="6829286"/>
            <a:chOff x="304800" y="203200"/>
            <a:chExt cx="6400800" cy="8839200"/>
          </a:xfrm>
        </p:grpSpPr>
        <p:sp>
          <p:nvSpPr>
            <p:cNvPr id="6" name="Flowchart: Decision 5"/>
            <p:cNvSpPr/>
            <p:nvPr/>
          </p:nvSpPr>
          <p:spPr>
            <a:xfrm>
              <a:off x="304800" y="203200"/>
              <a:ext cx="6400800" cy="8839200"/>
            </a:xfrm>
            <a:prstGeom prst="flowChartDecision">
              <a:avLst/>
            </a:prstGeom>
            <a:noFill/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7" name="Straight Connector 6"/>
            <p:cNvCxnSpPr/>
            <p:nvPr/>
          </p:nvCxnSpPr>
          <p:spPr>
            <a:xfrm>
              <a:off x="2057400" y="2286000"/>
              <a:ext cx="29718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990600" y="3657600"/>
              <a:ext cx="50292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1447800" y="6172200"/>
              <a:ext cx="4114800" cy="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>
              <a:off x="2857500" y="1154490"/>
              <a:ext cx="1295400" cy="46166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CLAIM</a:t>
              </a:r>
              <a:endParaRPr lang="en-US" sz="24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57400" y="2438400"/>
              <a:ext cx="2971800" cy="46166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ADD TO CLAIM</a:t>
              </a:r>
              <a:endParaRPr lang="en-US" sz="24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295400" y="3810000"/>
              <a:ext cx="4724400" cy="46166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SUPPORT AND ELABORATION</a:t>
              </a:r>
              <a:endParaRPr lang="en-US" sz="24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295400" y="4438134"/>
              <a:ext cx="47244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Direct quotes from the novel</a:t>
              </a:r>
            </a:p>
            <a:p>
              <a:pPr algn="ctr"/>
              <a:r>
                <a:rPr lang="en-US" sz="2000" dirty="0" smtClean="0"/>
                <a:t>Transition, Lead-In, Quote, Citation</a:t>
              </a:r>
              <a:endParaRPr lang="en-US" sz="20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095500" y="6324600"/>
              <a:ext cx="2895600" cy="796715"/>
            </a:xfrm>
            <a:prstGeom prst="rect">
              <a:avLst/>
            </a:prstGeom>
            <a:noFill/>
            <a:ln w="1905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700" dirty="0" smtClean="0"/>
                <a:t>TIE-BACK TO CLAIM</a:t>
              </a:r>
            </a:p>
            <a:p>
              <a:pPr algn="ctr"/>
              <a:r>
                <a:rPr lang="en-US" sz="1700" dirty="0" smtClean="0"/>
                <a:t>TRANSITION</a:t>
              </a:r>
              <a:endParaRPr lang="en-US" sz="1700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14600" y="1720334"/>
              <a:ext cx="19812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000" dirty="0" smtClean="0"/>
                <a:t>Topic Sentence</a:t>
              </a:r>
              <a:endParaRPr lang="en-US" sz="20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447800" y="3127772"/>
              <a:ext cx="4114800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smtClean="0"/>
                <a:t>Expand upon claim—Not too specific</a:t>
              </a:r>
              <a:endParaRPr lang="en-US" sz="2000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628900" y="7036296"/>
              <a:ext cx="1752600" cy="139425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dirty="0" smtClean="0"/>
                <a:t>-Restate topic sentence</a:t>
              </a:r>
            </a:p>
            <a:p>
              <a:pPr algn="ctr"/>
              <a:r>
                <a:rPr lang="en-US" sz="1600" dirty="0" smtClean="0"/>
                <a:t>-Transition to next topic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9077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Own…</a:t>
            </a:r>
            <a:endParaRPr lang="en-US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508977"/>
          </a:xfrm>
        </p:spPr>
        <p:txBody>
          <a:bodyPr>
            <a:noAutofit/>
          </a:bodyPr>
          <a:lstStyle/>
          <a:p>
            <a:r>
              <a:rPr lang="en-US" sz="3000" b="1" dirty="0" smtClean="0">
                <a:solidFill>
                  <a:srgbClr val="00B0F0"/>
                </a:solidFill>
              </a:rPr>
              <a:t>Begin writing the body paragraphs for your essay.</a:t>
            </a:r>
            <a:br>
              <a:rPr lang="en-US" sz="3000" b="1" dirty="0" smtClean="0">
                <a:solidFill>
                  <a:srgbClr val="00B0F0"/>
                </a:solidFill>
              </a:rPr>
            </a:br>
            <a:endParaRPr lang="en-US" sz="3000" b="1" dirty="0" smtClean="0">
              <a:solidFill>
                <a:srgbClr val="00B0F0"/>
              </a:solidFill>
            </a:endParaRPr>
          </a:p>
          <a:p>
            <a:r>
              <a:rPr lang="en-US" sz="3000" b="1" dirty="0" smtClean="0">
                <a:solidFill>
                  <a:srgbClr val="00B0F0"/>
                </a:solidFill>
              </a:rPr>
              <a:t>Remember, you need to reference at least one outside source in each paragraph</a:t>
            </a:r>
            <a:br>
              <a:rPr lang="en-US" sz="3000" b="1" dirty="0" smtClean="0">
                <a:solidFill>
                  <a:srgbClr val="00B0F0"/>
                </a:solidFill>
              </a:rPr>
            </a:br>
            <a:endParaRPr lang="en-US" sz="3000" b="1" dirty="0" smtClean="0">
              <a:solidFill>
                <a:srgbClr val="00B0F0"/>
              </a:solidFill>
            </a:endParaRPr>
          </a:p>
          <a:p>
            <a:r>
              <a:rPr lang="en-US" sz="3000" b="1" dirty="0" smtClean="0">
                <a:solidFill>
                  <a:srgbClr val="00B0F0"/>
                </a:solidFill>
              </a:rPr>
              <a:t>You need to have four body paragraphs </a:t>
            </a:r>
            <a:r>
              <a:rPr lang="en-US" sz="3000" b="1" i="1" u="sng" dirty="0" smtClean="0">
                <a:solidFill>
                  <a:schemeClr val="accent2"/>
                </a:solidFill>
              </a:rPr>
              <a:t>(for a total of 6)</a:t>
            </a:r>
            <a:endParaRPr lang="en-US" sz="3000" b="1" i="1" u="sng" dirty="0">
              <a:solidFill>
                <a:schemeClr val="accent2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504967" y="5943600"/>
            <a:ext cx="8229600" cy="609600"/>
            <a:chOff x="457200" y="5638800"/>
            <a:chExt cx="8229600" cy="914400"/>
          </a:xfrm>
        </p:grpSpPr>
        <p:pic>
          <p:nvPicPr>
            <p:cNvPr id="10242" name="Picture 2" descr="http://t3.gstatic.com/images?q=tbn:ANd9GcSCuCN8qNdv6kpQCwM1E5hQGBL-K8TA9v0zeCzwSBnmV4s6Ed9y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284"/>
            <a:stretch/>
          </p:blipFill>
          <p:spPr bwMode="auto">
            <a:xfrm>
              <a:off x="457200" y="5638800"/>
              <a:ext cx="30480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" name="Picture 2" descr="http://t3.gstatic.com/images?q=tbn:ANd9GcSCuCN8qNdv6kpQCwM1E5hQGBL-K8TA9v0zeCzwSBnmV4s6Ed9y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284"/>
            <a:stretch/>
          </p:blipFill>
          <p:spPr bwMode="auto">
            <a:xfrm>
              <a:off x="3505200" y="5638800"/>
              <a:ext cx="30480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http://t3.gstatic.com/images?q=tbn:ANd9GcSCuCN8qNdv6kpQCwM1E5hQGBL-K8TA9v0zeCzwSBnmV4s6Ed9y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284"/>
            <a:stretch/>
          </p:blipFill>
          <p:spPr bwMode="auto">
            <a:xfrm>
              <a:off x="5638800" y="5638800"/>
              <a:ext cx="30480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16023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9050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500" b="1" u="sng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INDEPENDENT READING</a:t>
            </a:r>
            <a:endParaRPr lang="en-US" sz="6500" b="1" u="sng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://microscopy.tll.org.sg/images/resources/book-pi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276600"/>
            <a:ext cx="4124325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70578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Body Paragraphs</a:t>
            </a:r>
            <a:endParaRPr lang="en-US" b="1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6723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85800" y="2548422"/>
            <a:ext cx="6324600" cy="2862322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76200">
            <a:solidFill>
              <a:srgbClr val="00FF00"/>
            </a:solidFill>
          </a:ln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Century Gothic" pitchFamily="34" charset="0"/>
              <a:buChar char="•"/>
            </a:pPr>
            <a:r>
              <a:rPr lang="en-US" sz="3000" b="1" u="sng" dirty="0">
                <a:solidFill>
                  <a:srgbClr val="00FF00"/>
                </a:solidFill>
              </a:rPr>
              <a:t>C</a:t>
            </a:r>
            <a:r>
              <a:rPr lang="en-US" sz="3000" b="1" dirty="0">
                <a:solidFill>
                  <a:srgbClr val="00FF00"/>
                </a:solidFill>
              </a:rPr>
              <a:t>laim</a:t>
            </a: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Century Gothic" pitchFamily="34" charset="0"/>
              <a:buChar char="•"/>
            </a:pPr>
            <a:r>
              <a:rPr lang="en-US" sz="3000" b="1" u="sng" dirty="0">
                <a:solidFill>
                  <a:srgbClr val="00FF00"/>
                </a:solidFill>
              </a:rPr>
              <a:t>A</a:t>
            </a:r>
            <a:r>
              <a:rPr lang="en-US" sz="3000" b="1" dirty="0">
                <a:solidFill>
                  <a:srgbClr val="00FF00"/>
                </a:solidFill>
              </a:rPr>
              <a:t>dd to Claim</a:t>
            </a: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Century Gothic" pitchFamily="34" charset="0"/>
              <a:buChar char="•"/>
            </a:pPr>
            <a:r>
              <a:rPr lang="en-US" sz="3000" b="1" u="sng" dirty="0">
                <a:solidFill>
                  <a:srgbClr val="00FF00"/>
                </a:solidFill>
              </a:rPr>
              <a:t>S</a:t>
            </a:r>
            <a:r>
              <a:rPr lang="en-US" sz="3000" b="1" dirty="0">
                <a:solidFill>
                  <a:srgbClr val="00FF00"/>
                </a:solidFill>
              </a:rPr>
              <a:t>upport</a:t>
            </a:r>
          </a:p>
          <a:p>
            <a:pPr marL="285750" indent="-285750">
              <a:lnSpc>
                <a:spcPct val="150000"/>
              </a:lnSpc>
              <a:buClr>
                <a:schemeClr val="tx1"/>
              </a:buClr>
              <a:buFont typeface="Century Gothic" pitchFamily="34" charset="0"/>
              <a:buChar char="•"/>
            </a:pPr>
            <a:r>
              <a:rPr lang="en-US" sz="3000" b="1" u="sng" dirty="0">
                <a:solidFill>
                  <a:srgbClr val="00FF00"/>
                </a:solidFill>
              </a:rPr>
              <a:t>T</a:t>
            </a:r>
            <a:r>
              <a:rPr lang="en-US" sz="3000" b="1" dirty="0">
                <a:solidFill>
                  <a:srgbClr val="00FF00"/>
                </a:solidFill>
              </a:rPr>
              <a:t>ie-back to Claim/</a:t>
            </a:r>
            <a:r>
              <a:rPr lang="en-US" sz="3000" b="1" u="sng" dirty="0">
                <a:solidFill>
                  <a:srgbClr val="00FF00"/>
                </a:solidFill>
              </a:rPr>
              <a:t>T</a:t>
            </a:r>
            <a:r>
              <a:rPr lang="en-US" sz="3000" b="1" dirty="0">
                <a:solidFill>
                  <a:srgbClr val="00FF00"/>
                </a:solidFill>
              </a:rPr>
              <a:t>ransitions</a:t>
            </a:r>
            <a:endParaRPr lang="en-US" sz="3000" b="1" u="sng" dirty="0">
              <a:solidFill>
                <a:srgbClr val="00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C.A.S.T.</a:t>
            </a:r>
            <a:endParaRPr lang="en-US" sz="55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1"/>
            <a:ext cx="8229600" cy="838200"/>
          </a:xfrm>
        </p:spPr>
        <p:txBody>
          <a:bodyPr>
            <a:normAutofit/>
          </a:bodyPr>
          <a:lstStyle/>
          <a:p>
            <a:pPr algn="ctr">
              <a:buClr>
                <a:schemeClr val="tx1"/>
              </a:buClr>
            </a:pPr>
            <a:r>
              <a:rPr lang="en-US" sz="2700" b="1" dirty="0" smtClean="0"/>
              <a:t>How you should organize your </a:t>
            </a:r>
            <a:r>
              <a:rPr lang="en-US" sz="2700" b="1" dirty="0" smtClean="0"/>
              <a:t>paragraphs</a:t>
            </a:r>
            <a:endParaRPr lang="en-US" sz="2700" b="1" dirty="0" smtClean="0"/>
          </a:p>
        </p:txBody>
      </p:sp>
      <p:pic>
        <p:nvPicPr>
          <p:cNvPr id="6146" name="Picture 2" descr="http://thumbs.dreamstime.com/z/boy-girl-writing-notebook-large-writing-brush-education-life-character-design-series-3208755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592"/>
          <a:stretch/>
        </p:blipFill>
        <p:spPr bwMode="auto">
          <a:xfrm>
            <a:off x="4343400" y="2850616"/>
            <a:ext cx="2209800" cy="1636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mages.clipartpanda.com/pencil-and-notebook-clipart-pencil-clip-art-clip_art_of_a_short_green_pencil_with_a_purple_eraser_0071-1002-1700-4017_SMU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048000"/>
            <a:ext cx="1441704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5097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Claim</a:t>
            </a:r>
            <a:endParaRPr lang="en-US" sz="60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5715000" cy="4676776"/>
          </a:xfrm>
        </p:spPr>
        <p:txBody>
          <a:bodyPr>
            <a:noAutofit/>
          </a:bodyPr>
          <a:lstStyle/>
          <a:p>
            <a:pPr>
              <a:buClr>
                <a:schemeClr val="tx1"/>
              </a:buClr>
            </a:pPr>
            <a:r>
              <a:rPr lang="en-US" sz="3000" b="1" dirty="0" smtClean="0"/>
              <a:t>This is the </a:t>
            </a:r>
            <a:r>
              <a:rPr lang="en-US" sz="3000" b="1" u="sng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topic sentence</a:t>
            </a:r>
            <a:r>
              <a:rPr lang="en-US" sz="3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000" b="1" dirty="0" smtClean="0"/>
              <a:t>of your paragraph</a:t>
            </a:r>
            <a:br>
              <a:rPr lang="en-US" sz="3000" b="1" dirty="0" smtClean="0"/>
            </a:br>
            <a:endParaRPr lang="en-US" sz="3000" b="1" dirty="0" smtClean="0"/>
          </a:p>
          <a:p>
            <a:pPr>
              <a:buClr>
                <a:schemeClr val="tx1"/>
              </a:buClr>
            </a:pPr>
            <a:r>
              <a:rPr lang="en-US" sz="3000" b="1" dirty="0" smtClean="0"/>
              <a:t>Your paragraph should be </a:t>
            </a:r>
            <a:r>
              <a:rPr lang="en-US" sz="3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centered around this topic</a:t>
            </a:r>
            <a:r>
              <a:rPr lang="en-US" sz="3000" b="1" dirty="0" smtClean="0">
                <a:solidFill>
                  <a:srgbClr val="00FF00"/>
                </a:solidFill>
              </a:rPr>
              <a:t/>
            </a:r>
            <a:br>
              <a:rPr lang="en-US" sz="3000" b="1" dirty="0" smtClean="0">
                <a:solidFill>
                  <a:srgbClr val="00FF00"/>
                </a:solidFill>
              </a:rPr>
            </a:br>
            <a:endParaRPr lang="en-US" sz="3000" b="1" dirty="0" smtClean="0">
              <a:solidFill>
                <a:srgbClr val="00FF00"/>
              </a:solidFill>
            </a:endParaRPr>
          </a:p>
          <a:p>
            <a:pPr>
              <a:buClr>
                <a:schemeClr val="tx1"/>
              </a:buClr>
            </a:pPr>
            <a:r>
              <a:rPr lang="en-US" sz="3000" b="1" dirty="0" smtClean="0"/>
              <a:t>To write a good claim, ask yourself: Is my paragraph going to focus directly on this topic?</a:t>
            </a:r>
            <a:endParaRPr lang="en-US" sz="3000" b="1" dirty="0"/>
          </a:p>
        </p:txBody>
      </p:sp>
      <p:pic>
        <p:nvPicPr>
          <p:cNvPr id="7170" name="Picture 2" descr="http://images.clipartpanda.com/megaphone-clip-art-9cp4KXRc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508488"/>
            <a:ext cx="1676400" cy="1120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artboxdesign.biz/wp-content/uploads/2014/08/boy-and-girl-writing-clipart-young-girl-writing-in-a-book-royalty-free-stock-image---image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28" r="8543"/>
          <a:stretch/>
        </p:blipFill>
        <p:spPr bwMode="auto">
          <a:xfrm>
            <a:off x="6019800" y="1905000"/>
            <a:ext cx="2667000" cy="3315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614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 to Claim</a:t>
            </a:r>
            <a:endParaRPr lang="en-US" sz="55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76400"/>
            <a:ext cx="8305800" cy="3508977"/>
          </a:xfrm>
        </p:spPr>
        <p:txBody>
          <a:bodyPr>
            <a:normAutofit/>
          </a:bodyPr>
          <a:lstStyle/>
          <a:p>
            <a:pPr>
              <a:buClr>
                <a:schemeClr val="tx1"/>
              </a:buClr>
            </a:pPr>
            <a:r>
              <a:rPr lang="en-US" sz="4000" b="1" dirty="0" smtClean="0">
                <a:solidFill>
                  <a:schemeClr val="tx1"/>
                </a:solidFill>
              </a:rPr>
              <a:t>This sentence should </a:t>
            </a:r>
            <a:r>
              <a:rPr lang="en-US" sz="4000" b="1" u="sng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expand upon the claim</a:t>
            </a:r>
            <a:r>
              <a:rPr lang="en-US" sz="4000" b="1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4000" b="1" dirty="0" smtClean="0">
                <a:solidFill>
                  <a:schemeClr val="tx1"/>
                </a:solidFill>
              </a:rPr>
              <a:t>but shouldn’t be too specific</a:t>
            </a:r>
            <a:endParaRPr lang="en-US" sz="4000" b="1" dirty="0">
              <a:solidFill>
                <a:schemeClr val="tx1"/>
              </a:solidFill>
            </a:endParaRPr>
          </a:p>
        </p:txBody>
      </p:sp>
      <p:pic>
        <p:nvPicPr>
          <p:cNvPr id="8194" name="Picture 2" descr="http://b1969d.medialib.glogster.com/media/dff0fba57c39d458341099df47438e943279440c7c814f3f0645efa062752104/writing-to-santa-clipar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651364"/>
            <a:ext cx="2057401" cy="2749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t3.gstatic.com/images?q=tbn:ANd9GcS6rb2eiD9s-X4bhXgo-pCftg7LGcFwPyrUwRiEHTg4Mhz-GM8Z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604" b="15313"/>
          <a:stretch/>
        </p:blipFill>
        <p:spPr bwMode="auto">
          <a:xfrm>
            <a:off x="4495800" y="3659064"/>
            <a:ext cx="3124200" cy="24417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073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2" name="Picture 6" descr="http://t0.gstatic.com/images?q=tbn:ANd9GcQUOxq8x4Yx02xAFt2dW_qA6_8HdKHV-NFVIqylt4ZRN5MikApL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155"/>
          <a:stretch/>
        </p:blipFill>
        <p:spPr bwMode="auto">
          <a:xfrm rot="20260041">
            <a:off x="1552418" y="5028834"/>
            <a:ext cx="1453895" cy="12797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Support</a:t>
            </a:r>
            <a:endParaRPr lang="en-US" sz="55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3508977"/>
          </a:xfrm>
        </p:spPr>
        <p:txBody>
          <a:bodyPr>
            <a:normAutofit fontScale="92500" lnSpcReduction="10000"/>
          </a:bodyPr>
          <a:lstStyle/>
          <a:p>
            <a:r>
              <a:rPr lang="en-US" sz="3000" b="1" dirty="0" smtClean="0">
                <a:solidFill>
                  <a:schemeClr val="tx1"/>
                </a:solidFill>
              </a:rPr>
              <a:t>Should be </a:t>
            </a:r>
            <a:r>
              <a:rPr lang="en-US" sz="3000" b="1" u="sng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proof that your claim is valid</a:t>
            </a:r>
            <a:br>
              <a:rPr lang="en-US" sz="3000" b="1" u="sng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000" b="1" u="sng" dirty="0" smtClean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000" b="1" dirty="0" smtClean="0">
                <a:solidFill>
                  <a:schemeClr val="tx1"/>
                </a:solidFill>
              </a:rPr>
              <a:t>Should </a:t>
            </a:r>
            <a:r>
              <a:rPr lang="en-US" sz="3000" b="1" dirty="0" smtClean="0">
                <a:solidFill>
                  <a:schemeClr val="tx1"/>
                </a:solidFill>
              </a:rPr>
              <a:t>expand </a:t>
            </a:r>
            <a:r>
              <a:rPr lang="en-US" sz="3000" b="1" dirty="0" smtClean="0">
                <a:solidFill>
                  <a:schemeClr val="tx1"/>
                </a:solidFill>
              </a:rPr>
              <a:t>on support and connect it to the claim for the reader</a:t>
            </a:r>
            <a:br>
              <a:rPr lang="en-US" sz="3000" b="1" dirty="0" smtClean="0">
                <a:solidFill>
                  <a:schemeClr val="tx1"/>
                </a:solidFill>
              </a:rPr>
            </a:br>
            <a:endParaRPr lang="en-US" sz="3000" b="1" dirty="0" smtClean="0">
              <a:solidFill>
                <a:schemeClr val="tx1"/>
              </a:solidFill>
            </a:endParaRPr>
          </a:p>
          <a:p>
            <a:r>
              <a:rPr lang="en-US" sz="3000" b="1" dirty="0" smtClean="0">
                <a:solidFill>
                  <a:schemeClr val="tx1"/>
                </a:solidFill>
              </a:rPr>
              <a:t>Each paragraph should have </a:t>
            </a:r>
            <a:r>
              <a:rPr lang="en-US" sz="3000" b="1" u="sng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 least 1 reference to an outside </a:t>
            </a:r>
            <a:r>
              <a:rPr lang="en-US" sz="3000" b="1" u="sng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source </a:t>
            </a:r>
            <a:r>
              <a:rPr lang="en-US" sz="3000" b="1" u="sng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(DIRECT QUOTE)</a:t>
            </a:r>
            <a:endParaRPr lang="en-US" sz="3000" b="1" u="sng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218" name="Picture 2" descr="http://sr.photos3.fotosearch.com/bthumb/CSP/CSP725/k725952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4944551"/>
            <a:ext cx="1474326" cy="14483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2" descr="http://images.clipartof.com/thumbnails/223874-Royalty-Free-RF-Clipart-Illustration-Of-A-Pencil-Writing-On-A-Piece-Of-Ruled-Paper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4" descr="http://images.clipartof.com/thumbnails/223874-Royalty-Free-RF-Clipart-Illustration-Of-A-Pencil-Writing-On-A-Piece-Of-Ruled-Paper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0" name="Picture 2" descr="http://images.clipartpanda.com/books-20clip-20art-books-clipar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4941459"/>
            <a:ext cx="2057400" cy="14544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77158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Tie-back/Transition</a:t>
            </a:r>
            <a:endParaRPr lang="en-US" sz="5000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508977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Summarizes main idea by </a:t>
            </a:r>
            <a:r>
              <a:rPr lang="en-US" sz="4000" b="1" u="sng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reinforcing topic sentence </a:t>
            </a:r>
            <a:r>
              <a:rPr lang="en-US" sz="4000" b="1" dirty="0" smtClean="0">
                <a:solidFill>
                  <a:schemeClr val="tx1"/>
                </a:solidFill>
              </a:rPr>
              <a:t>and </a:t>
            </a:r>
            <a:r>
              <a:rPr lang="en-US" sz="4000" b="1" u="sng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flows to the next </a:t>
            </a:r>
            <a:r>
              <a:rPr lang="en-US" sz="4000" b="1" u="sng" dirty="0" smtClean="0">
                <a:solidFill>
                  <a:srgbClr val="00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paragraph</a:t>
            </a:r>
            <a:endParaRPr lang="en-US" sz="4000" b="1" u="sng" dirty="0">
              <a:solidFill>
                <a:srgbClr val="00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internet.phillipmartin.info/la_creativewriting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3810000"/>
            <a:ext cx="5181600" cy="2507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7320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5638800"/>
            <a:ext cx="8229600" cy="914400"/>
            <a:chOff x="457200" y="5638800"/>
            <a:chExt cx="8229600" cy="914400"/>
          </a:xfrm>
        </p:grpSpPr>
        <p:pic>
          <p:nvPicPr>
            <p:cNvPr id="5" name="Picture 2" descr="http://t3.gstatic.com/images?q=tbn:ANd9GcSCuCN8qNdv6kpQCwM1E5hQGBL-K8TA9v0zeCzwSBnmV4s6Ed9y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284"/>
            <a:stretch/>
          </p:blipFill>
          <p:spPr bwMode="auto">
            <a:xfrm>
              <a:off x="457200" y="5638800"/>
              <a:ext cx="30480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6" name="Picture 2" descr="http://t3.gstatic.com/images?q=tbn:ANd9GcSCuCN8qNdv6kpQCwM1E5hQGBL-K8TA9v0zeCzwSBnmV4s6Ed9y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284"/>
            <a:stretch/>
          </p:blipFill>
          <p:spPr bwMode="auto">
            <a:xfrm>
              <a:off x="3505200" y="5638800"/>
              <a:ext cx="30480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 descr="http://t3.gstatic.com/images?q=tbn:ANd9GcSCuCN8qNdv6kpQCwM1E5hQGBL-K8TA9v0zeCzwSBnmV4s6Ed9y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43284"/>
            <a:stretch/>
          </p:blipFill>
          <p:spPr bwMode="auto">
            <a:xfrm>
              <a:off x="5638800" y="5638800"/>
              <a:ext cx="3048000" cy="9144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Together…</a:t>
            </a:r>
            <a:endParaRPr lang="en-US" b="1" u="sng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508977"/>
          </a:xfrm>
        </p:spPr>
        <p:txBody>
          <a:bodyPr>
            <a:no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3300" b="1" dirty="0" smtClean="0">
                <a:solidFill>
                  <a:srgbClr val="00B0F0"/>
                </a:solidFill>
              </a:rPr>
              <a:t>Read the following paragraph from a definition essay on happiness. </a:t>
            </a:r>
          </a:p>
          <a:p>
            <a:pPr marL="525780" indent="-457200">
              <a:buFont typeface="+mj-lt"/>
              <a:buAutoNum type="arabicPeriod"/>
            </a:pPr>
            <a:endParaRPr lang="en-US" sz="3300" b="1" dirty="0">
              <a:solidFill>
                <a:schemeClr val="accent1"/>
              </a:solidFill>
            </a:endParaRPr>
          </a:p>
          <a:p>
            <a:pPr marL="525780" indent="-457200">
              <a:buFont typeface="+mj-lt"/>
              <a:buAutoNum type="arabicPeriod"/>
            </a:pPr>
            <a:r>
              <a:rPr lang="en-US" sz="3300" b="1" dirty="0" smtClean="0">
                <a:solidFill>
                  <a:srgbClr val="7030A0"/>
                </a:solidFill>
              </a:rPr>
              <a:t>Identify each component of C.A.S.T. by identifying each with a different color.</a:t>
            </a:r>
            <a:r>
              <a:rPr lang="en-US" sz="3300" b="1" dirty="0" smtClean="0">
                <a:solidFill>
                  <a:schemeClr val="accent1"/>
                </a:solidFill>
              </a:rPr>
              <a:t/>
            </a:r>
            <a:br>
              <a:rPr lang="en-US" sz="3300" b="1" dirty="0" smtClean="0">
                <a:solidFill>
                  <a:schemeClr val="accent1"/>
                </a:solidFill>
              </a:rPr>
            </a:br>
            <a:endParaRPr lang="en-US" sz="3300" b="1" dirty="0" smtClean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7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221</TotalTime>
  <Words>159</Words>
  <Application>Microsoft Office PowerPoint</Application>
  <PresentationFormat>On-screen Show (4:3)</PresentationFormat>
  <Paragraphs>43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Austin</vt:lpstr>
      <vt:lpstr>Do Now!</vt:lpstr>
      <vt:lpstr>INDEPENDENT READING</vt:lpstr>
      <vt:lpstr>Body Paragraphs</vt:lpstr>
      <vt:lpstr>C.A.S.T.</vt:lpstr>
      <vt:lpstr>Claim</vt:lpstr>
      <vt:lpstr>Add to Claim</vt:lpstr>
      <vt:lpstr>Support</vt:lpstr>
      <vt:lpstr>Tie-back/Transition</vt:lpstr>
      <vt:lpstr>Together…</vt:lpstr>
      <vt:lpstr>PowerPoint Presentation</vt:lpstr>
      <vt:lpstr>PowerPoint Presentation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Goodine, Lindsey</dc:creator>
  <cp:lastModifiedBy>Shettle, Meghan</cp:lastModifiedBy>
  <cp:revision>37</cp:revision>
  <dcterms:created xsi:type="dcterms:W3CDTF">2014-12-06T22:09:15Z</dcterms:created>
  <dcterms:modified xsi:type="dcterms:W3CDTF">2014-12-14T21:45:28Z</dcterms:modified>
</cp:coreProperties>
</file>